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2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3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4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3" r:id="rId4"/>
    <p:sldMasterId id="2147483912" r:id="rId5"/>
    <p:sldMasterId id="2147483947" r:id="rId6"/>
    <p:sldMasterId id="2147483985" r:id="rId7"/>
    <p:sldMasterId id="2147484018" r:id="rId8"/>
  </p:sldMasterIdLst>
  <p:notesMasterIdLst>
    <p:notesMasterId r:id="rId17"/>
  </p:notesMasterIdLst>
  <p:handoutMasterIdLst>
    <p:handoutMasterId r:id="rId18"/>
  </p:handoutMasterIdLst>
  <p:sldIdLst>
    <p:sldId id="256" r:id="rId9"/>
    <p:sldId id="2658" r:id="rId10"/>
    <p:sldId id="2665" r:id="rId11"/>
    <p:sldId id="2666" r:id="rId12"/>
    <p:sldId id="653" r:id="rId13"/>
    <p:sldId id="2661" r:id="rId14"/>
    <p:sldId id="2667" r:id="rId15"/>
    <p:sldId id="2657" r:id="rId16"/>
  </p:sldIdLst>
  <p:sldSz cx="12192000" cy="6858000"/>
  <p:notesSz cx="6645275" cy="9775825"/>
  <p:custDataLst>
    <p:tags r:id="rId19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EEBA"/>
    <a:srgbClr val="ECCD41"/>
    <a:srgbClr val="F0D03F"/>
    <a:srgbClr val="E8CB41"/>
    <a:srgbClr val="E8602E"/>
    <a:srgbClr val="23CEF9"/>
    <a:srgbClr val="28CFF9"/>
    <a:srgbClr val="F1612C"/>
    <a:srgbClr val="7E007C"/>
    <a:srgbClr val="EB6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4" autoAdjust="0"/>
    <p:restoredTop sz="80272" autoAdjust="0"/>
  </p:normalViewPr>
  <p:slideViewPr>
    <p:cSldViewPr snapToGrid="0" snapToObjects="1" showGuides="1">
      <p:cViewPr varScale="1">
        <p:scale>
          <a:sx n="74" d="100"/>
          <a:sy n="74" d="100"/>
        </p:scale>
        <p:origin x="918" y="294"/>
      </p:cViewPr>
      <p:guideLst>
        <p:guide pos="3840"/>
        <p:guide orient="horz" pos="37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37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10/11/2025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10/11/2025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22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Note: this is an animated slide – recommended for a tutor to talk about each aspect, example tools,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281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png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0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1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0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9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58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8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1810100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B56CC-0DF4-4894-B441-7D37621DD6DE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D546A-4E67-4029-8C90-439E796B0189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4106896D-C3E9-4D21-A60B-DE4A14DD8093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6" name="Graphic 31">
            <a:extLst>
              <a:ext uri="{FF2B5EF4-FFF2-40B4-BE49-F238E27FC236}">
                <a16:creationId xmlns:a16="http://schemas.microsoft.com/office/drawing/2014/main" id="{EF5AEE30-8CC0-493F-A80B-AB0B8FE84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5650" y="124083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3430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924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288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8481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3418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6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8" y="1233488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7"/>
            <a:ext cx="5627630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94054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0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5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9335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CF52F-D971-4833-814A-F2A6A9285222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B5A0B-7596-4D31-B80F-12963E382F67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F31AC295-143E-44B6-923E-42FF2BA07E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9" name="Freeform 9">
            <a:extLst>
              <a:ext uri="{FF2B5EF4-FFF2-40B4-BE49-F238E27FC236}">
                <a16:creationId xmlns:a16="http://schemas.microsoft.com/office/drawing/2014/main" id="{21372CDE-0B64-439B-9C64-0AEBA9815FBD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072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928670"/>
            <a:ext cx="11715792" cy="521497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357166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37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y choose 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093605" cy="6858000"/>
          </a:xfrm>
          <a:prstGeom prst="rect">
            <a:avLst/>
          </a:prstGeom>
          <a:solidFill>
            <a:srgbClr val="00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174184" y="1094985"/>
            <a:ext cx="3620013" cy="2295148"/>
          </a:xfrm>
        </p:spPr>
        <p:txBody>
          <a:bodyPr anchor="ctr">
            <a:normAutofit/>
          </a:bodyPr>
          <a:lstStyle>
            <a:lvl1pPr>
              <a:defRPr sz="4800" baseline="0">
                <a:solidFill>
                  <a:schemeClr val="bg1"/>
                </a:solidFill>
                <a:latin typeface="Krana Fat B" pitchFamily="2" charset="77"/>
              </a:defRPr>
            </a:lvl1pPr>
            <a:lvl2pPr>
              <a:defRPr>
                <a:latin typeface="Proxima Nova Thin" panose="02000506030000020004" pitchFamily="50" charset="0"/>
              </a:defRPr>
            </a:lvl2pPr>
            <a:lvl3pPr>
              <a:defRPr>
                <a:latin typeface="Proxima Nova Thin" panose="02000506030000020004" pitchFamily="50" charset="0"/>
              </a:defRPr>
            </a:lvl3pPr>
            <a:lvl4pPr>
              <a:defRPr>
                <a:latin typeface="Proxima Nova Thin" panose="02000506030000020004" pitchFamily="50" charset="0"/>
              </a:defRPr>
            </a:lvl4pPr>
            <a:lvl5pPr>
              <a:defRPr>
                <a:latin typeface="Proxima Nova Thin" panose="02000506030000020004" pitchFamily="50" charset="0"/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CE009-D236-41E7-96B5-72314A8265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2" y="3265964"/>
            <a:ext cx="2817476" cy="1728656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702A0ABF-B008-422C-B23A-B3AB045711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1437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9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F09CBD-F5C3-41DF-80FE-C76C1F10FAD7}"/>
              </a:ext>
            </a:extLst>
          </p:cNvPr>
          <p:cNvSpPr/>
          <p:nvPr userDrawn="1"/>
        </p:nvSpPr>
        <p:spPr>
          <a:xfrm>
            <a:off x="-1068" y="0"/>
            <a:ext cx="99238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14249E1D-FE86-4D9E-8502-E6D57FABB9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77670" y="63442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932FF2E-60A5-4034-9696-1ED43651C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84" y="416607"/>
            <a:ext cx="776377" cy="6024785"/>
          </a:xfrm>
        </p:spPr>
        <p:txBody>
          <a:bodyPr vert="vert270" anchor="ctr"/>
          <a:lstStyle>
            <a:lvl1pPr marL="0" indent="0" algn="ctr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23162110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0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47266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65522501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D9ABD-8C57-4882-866C-BC056D757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6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57CDB8-004B-4571-B157-C2A17F1D07B2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94AE2C09-2BF3-4367-AA2E-EC79BFCBB0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5" name="Freeform 8">
            <a:extLst>
              <a:ext uri="{FF2B5EF4-FFF2-40B4-BE49-F238E27FC236}">
                <a16:creationId xmlns:a16="http://schemas.microsoft.com/office/drawing/2014/main" id="{A8EB8A38-A0F0-464E-9AC6-323CD2D118BD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989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8020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937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3605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0604026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1629858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86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10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1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0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99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BC24BC-23C6-47D4-8FC1-44FAD7B534EB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73096C-146E-41BB-BC31-5F2B4C959975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6846CF03-9663-4832-8E2A-A16B4B8470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6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6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730966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0803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687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1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7223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130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87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6518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06395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3935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060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8241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6009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91069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353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0865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86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8428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763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9699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3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8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5479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0687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01738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535478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272267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95ECC-57F0-414E-B59C-F055BAC9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26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B12B-0209-4F2C-B3BB-EE716467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61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6311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52366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153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92771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53953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35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389657024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915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168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1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47594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28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69990760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06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847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39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2650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3332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0894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6394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4061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9795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90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280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85337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243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100977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0235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449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09275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1451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B509EB7-6C12-4E21-BEEC-0CCC27628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322C5-1CF3-42B4-96D7-04AE4FF89F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97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07EE1D-A14D-478F-853C-B98EB3E70E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918B64-9105-4E90-815B-8AC734F02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1624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16557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80512788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28BE-DA40-4803-B8FE-167E8D45A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82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01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26784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1295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6146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9888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73999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6971742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30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5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16195124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41311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09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94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761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480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049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16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7778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71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430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746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78251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235071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5821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223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72216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923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03324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8682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3196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8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9184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44802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447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07224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F189F0-0DDE-404F-9FD7-21EBA1DC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A3DF19-D33D-4658-9164-10D3FE68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4790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777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69269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4277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6828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82895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11970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034229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48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162912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703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34527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855421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3672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7349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86043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602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21906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7336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1306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3C862-6C7D-4099-B29A-B18CFC640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2530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44733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40382083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7C86B2-491D-4175-B781-C85C7A9602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651542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36068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39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8" y="1246662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0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7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803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2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35208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06563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28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108DC2-FA98-443F-B032-E093E2B57D68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E2AA12-82EE-4454-A4E0-C24582104391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7FCDE1-4156-49AB-9E06-2D3362B72449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51CA5AF-1214-4FB6-AAB6-11E1E7D44EAC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E9FE257-7CE5-4091-BDA5-E2636F80CBBC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6A77B2A-B3C2-4B18-98ED-89247B50B94C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D55096-DAD6-4493-85D9-2372B7CC31FD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A01461-EDB0-427F-A557-9DEE72A42243}"/>
              </a:ext>
            </a:extLst>
          </p:cNvPr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98BD0-16D5-4F0C-8134-9E1C08D0C945}"/>
              </a:ext>
            </a:extLst>
          </p:cNvPr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31">
            <a:extLst>
              <a:ext uri="{FF2B5EF4-FFF2-40B4-BE49-F238E27FC236}">
                <a16:creationId xmlns:a16="http://schemas.microsoft.com/office/drawing/2014/main" id="{ECE7FC78-EA69-49ED-B201-239976DA7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72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940149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2426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0" y="4915035"/>
            <a:ext cx="5621337" cy="14349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Fire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3997" r="29546" b="800"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1406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7322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4">
    <p:bg>
      <p:bgPr>
        <a:solidFill>
          <a:srgbClr val="F36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845888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61533"/>
            <a:ext cx="2521449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79357" y="1261533"/>
            <a:ext cx="8069053" cy="52170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EC711A8B-4572-A049-8F3E-6583ADE39A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14" y="344971"/>
            <a:ext cx="279580" cy="19761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9694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1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2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4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8B4DC-E278-4981-8A7A-E04236F56FAC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0B0CC-C5E0-4366-9EE8-B7AC80E228CF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7458B0F-CEA5-46B7-BF0B-0CF8143849D5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ED181-8047-48DC-A34D-748030BF6F7E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A18CA7D-68A4-4F34-AB52-AF2C897D4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12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3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6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3"/>
            <a:ext cx="5619141" cy="1905822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1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8" r="-1"/>
          <a:stretch/>
        </p:blipFill>
        <p:spPr>
          <a:xfrm>
            <a:off x="-6057" y="3264823"/>
            <a:ext cx="5967455" cy="28592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4522"/>
            <a:ext cx="3694112" cy="196215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000D1C-7D2B-4359-9252-D3E355C9F7BB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B5E6AB-2096-4F58-9965-6FDDB8754DB6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7FD39-8D6A-45BF-BD08-0CBD95DACBA8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4A578E-5DEB-49E6-81F9-5B2439A63716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FED426C3-89AC-4DB6-89C9-441ACA86A3F2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AC41008B-8CFC-4C5D-8C6F-786FEED93474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4A7336B-0A34-42E3-90DD-F184790F2FAB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8D09CD1-3E9F-40AF-908C-3686BE2DA219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33B2687-9992-43AE-8EED-10AEBBBF5418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9720C769-AD3E-4A09-8E77-FEBB9590FBEC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13B67081-D74F-4AC1-8CAB-8329CC6D9CA7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62AE76E6-B8C9-4B82-AD39-1E40060122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55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4205"/>
            <a:ext cx="8314267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324398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8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-2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0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269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7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-320040" y="0"/>
            <a:ext cx="5478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836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41BDF1-F45D-40CA-8885-41DE66708884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8E114-BD59-4469-8FA3-A3964C066445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9E77E-ABF4-4E4E-B9DA-39904F30AA71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5A28662-0D54-4FB2-90D3-1738010EE927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91792-4A09-4000-BAA8-75237EFB4450}"/>
              </a:ext>
            </a:extLst>
          </p:cNvPr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3BC4D5-15CB-404F-8E03-770C8DB99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48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02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5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4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25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898832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89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09" y="-1416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7430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468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8D237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737886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846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060" y="-2475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1786"/>
            <a:ext cx="8212667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5471"/>
            <a:ext cx="8146316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680658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b="1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03017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6856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49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76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88472074"/>
      </p:ext>
    </p:extLst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912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08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304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39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02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3"/>
            <a:ext cx="5627171" cy="268009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6926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2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68000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083814"/>
            <a:ext cx="5627171" cy="2708193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07362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7733" y="4707034"/>
            <a:ext cx="4136901" cy="1710617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5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ontserrat Black" panose="00000A00000000000000" pitchFamily="2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2" y="4446884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5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640080856"/>
      </p:ext>
    </p:extLst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3649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1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55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71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59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7021" y="377825"/>
            <a:ext cx="948311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7" y="292107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5" y="292107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8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6" y="123348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0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1" y="125555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4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2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2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1" y="124666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79" y="1240838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7" y="1239312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3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1" y="1239312"/>
            <a:ext cx="5621863" cy="523927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4" y="1246662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63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2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169.xml"/><Relationship Id="rId34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33" Type="http://schemas.openxmlformats.org/officeDocument/2006/relationships/slideLayout" Target="../slideLayouts/slideLayout181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0" Type="http://schemas.openxmlformats.org/officeDocument/2006/relationships/slideLayout" Target="../slideLayouts/slideLayout168.xml"/><Relationship Id="rId29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79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83.xml"/><Relationship Id="rId8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5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26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206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5" Type="http://schemas.openxmlformats.org/officeDocument/2006/relationships/slideLayout" Target="../slideLayouts/slideLayout21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29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24" Type="http://schemas.openxmlformats.org/officeDocument/2006/relationships/slideLayout" Target="../slideLayouts/slideLayout209.xml"/><Relationship Id="rId32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23" Type="http://schemas.openxmlformats.org/officeDocument/2006/relationships/slideLayout" Target="../slideLayouts/slideLayout208.xml"/><Relationship Id="rId28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3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7.xml"/><Relationship Id="rId27" Type="http://schemas.openxmlformats.org/officeDocument/2006/relationships/slideLayout" Target="../slideLayouts/slideLayout212.xml"/><Relationship Id="rId30" Type="http://schemas.openxmlformats.org/officeDocument/2006/relationships/slideLayout" Target="../slideLayouts/slideLayout215.xml"/><Relationship Id="rId8" Type="http://schemas.openxmlformats.org/officeDocument/2006/relationships/slideLayout" Target="../slideLayouts/slideLayout19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4.xml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2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31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10" r:id="rId34"/>
    <p:sldLayoutId id="2147483911" r:id="rId35"/>
    <p:sldLayoutId id="2147483798" r:id="rId36"/>
    <p:sldLayoutId id="2147483815" r:id="rId37"/>
    <p:sldLayoutId id="2147483846" r:id="rId38"/>
    <p:sldLayoutId id="2147483847" r:id="rId39"/>
    <p:sldLayoutId id="2147483848" r:id="rId40"/>
    <p:sldLayoutId id="2147483850" r:id="rId41"/>
    <p:sldLayoutId id="2147483806" r:id="rId42"/>
    <p:sldLayoutId id="2147483709" r:id="rId43"/>
    <p:sldLayoutId id="2147483816" r:id="rId44"/>
    <p:sldLayoutId id="2147483817" r:id="rId45"/>
    <p:sldLayoutId id="2147483818" r:id="rId46"/>
    <p:sldLayoutId id="2147483747" r:id="rId47"/>
    <p:sldLayoutId id="2147483779" r:id="rId48"/>
    <p:sldLayoutId id="2147483789" r:id="rId49"/>
    <p:sldLayoutId id="2147483788" r:id="rId50"/>
    <p:sldLayoutId id="2147483778" r:id="rId51"/>
    <p:sldLayoutId id="2147483696" r:id="rId52"/>
    <p:sldLayoutId id="2147483790" r:id="rId53"/>
    <p:sldLayoutId id="2147483791" r:id="rId54"/>
    <p:sldLayoutId id="2147483802" r:id="rId55"/>
    <p:sldLayoutId id="2147483804" r:id="rId56"/>
    <p:sldLayoutId id="2147483792" r:id="rId57"/>
    <p:sldLayoutId id="2147483801" r:id="rId58"/>
    <p:sldLayoutId id="2147483803" r:id="rId59"/>
    <p:sldLayoutId id="2147483808" r:id="rId60"/>
    <p:sldLayoutId id="2147483820" r:id="rId61"/>
    <p:sldLayoutId id="2147483821" r:id="rId62"/>
    <p:sldLayoutId id="2147483822" r:id="rId63"/>
    <p:sldLayoutId id="2147483823" r:id="rId64"/>
    <p:sldLayoutId id="2147483824" r:id="rId65"/>
    <p:sldLayoutId id="2147483827" r:id="rId66"/>
    <p:sldLayoutId id="2147483854" r:id="rId67"/>
    <p:sldLayoutId id="2147483828" r:id="rId68"/>
    <p:sldLayoutId id="2147483858" r:id="rId69"/>
    <p:sldLayoutId id="2147483859" r:id="rId70"/>
    <p:sldLayoutId id="2147483860" r:id="rId71"/>
    <p:sldLayoutId id="2147483857" r:id="rId72"/>
    <p:sldLayoutId id="2147483830" r:id="rId73"/>
    <p:sldLayoutId id="2147483831" r:id="rId74"/>
    <p:sldLayoutId id="2147483832" r:id="rId75"/>
    <p:sldLayoutId id="2147483833" r:id="rId76"/>
    <p:sldLayoutId id="2147483834" r:id="rId77"/>
    <p:sldLayoutId id="2147483836" r:id="rId78"/>
    <p:sldLayoutId id="2147483855" r:id="rId79"/>
    <p:sldLayoutId id="2147483862" r:id="rId80"/>
    <p:sldLayoutId id="2147483863" r:id="rId81"/>
    <p:sldLayoutId id="2147483864" r:id="rId82"/>
    <p:sldLayoutId id="2147483865" r:id="rId83"/>
    <p:sldLayoutId id="2147483838" r:id="rId84"/>
    <p:sldLayoutId id="2147483839" r:id="rId85"/>
    <p:sldLayoutId id="2147483840" r:id="rId86"/>
    <p:sldLayoutId id="2147483842" r:id="rId87"/>
    <p:sldLayoutId id="2147483843" r:id="rId88"/>
    <p:sldLayoutId id="2147483844" r:id="rId89"/>
    <p:sldLayoutId id="2147483845" r:id="rId90"/>
    <p:sldLayoutId id="2147483866" r:id="rId91"/>
    <p:sldLayoutId id="2147483867" r:id="rId92"/>
    <p:sldLayoutId id="2147483868" r:id="rId93"/>
    <p:sldLayoutId id="2147483869" r:id="rId94"/>
    <p:sldLayoutId id="2147483734" r:id="rId95"/>
    <p:sldLayoutId id="2147483796" r:id="rId96"/>
    <p:sldLayoutId id="2147483719" r:id="rId97"/>
    <p:sldLayoutId id="2147483787" r:id="rId98"/>
    <p:sldLayoutId id="2147483784" r:id="rId99"/>
    <p:sldLayoutId id="2147483810" r:id="rId100"/>
    <p:sldLayoutId id="2147483851" r:id="rId101"/>
    <p:sldLayoutId id="2147483852" r:id="rId102"/>
    <p:sldLayoutId id="2147483853" r:id="rId103"/>
    <p:sldLayoutId id="2147483724" r:id="rId104"/>
    <p:sldLayoutId id="2147483797" r:id="rId105"/>
    <p:sldLayoutId id="2147483819" r:id="rId106"/>
    <p:sldLayoutId id="2147483814" r:id="rId107"/>
    <p:sldLayoutId id="2147483811" r:id="rId108"/>
    <p:sldLayoutId id="2147483812" r:id="rId109"/>
    <p:sldLayoutId id="2147483813" r:id="rId110"/>
    <p:sldLayoutId id="2147483871" r:id="rId111"/>
    <p:sldLayoutId id="2147484029" r:id="rId112"/>
    <p:sldLayoutId id="2147484030" r:id="rId113"/>
    <p:sldLayoutId id="2147484031" r:id="rId11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1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1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1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1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5" pos="851">
          <p15:clr>
            <a:srgbClr val="F26B43"/>
          </p15:clr>
        </p15:guide>
        <p15:guide id="8" pos="1955">
          <p15:clr>
            <a:srgbClr val="F26B43"/>
          </p15:clr>
        </p15:guide>
        <p15:guide id="14" pos="3783">
          <p15:clr>
            <a:srgbClr val="F26B43"/>
          </p15:clr>
        </p15:guide>
        <p15:guide id="17" pos="4507">
          <p15:clr>
            <a:srgbClr val="F26B43"/>
          </p15:clr>
        </p15:guide>
        <p15:guide id="20" pos="5611">
          <p15:clr>
            <a:srgbClr val="F26B43"/>
          </p15:clr>
        </p15:guide>
        <p15:guide id="23" pos="6335">
          <p15:clr>
            <a:srgbClr val="F26B43"/>
          </p15:clr>
        </p15:guide>
        <p15:guide id="26" pos="7439">
          <p15:clr>
            <a:srgbClr val="F26B43"/>
          </p15:clr>
        </p15:guide>
        <p15:guide id="29" orient="horz" pos="238" userDrawn="1">
          <p15:clr>
            <a:srgbClr val="F26B43"/>
          </p15:clr>
        </p15:guide>
        <p15:guide id="30" orient="horz" pos="4081" userDrawn="1">
          <p15:clr>
            <a:srgbClr val="F26B43"/>
          </p15:clr>
        </p15:guide>
        <p15:guide id="31" pos="237" userDrawn="1">
          <p15:clr>
            <a:srgbClr val="F26B43"/>
          </p15:clr>
        </p15:guide>
        <p15:guide id="32" pos="732" userDrawn="1">
          <p15:clr>
            <a:srgbClr val="F26B43"/>
          </p15:clr>
        </p15:guide>
        <p15:guide id="33" pos="850" userDrawn="1">
          <p15:clr>
            <a:srgbClr val="F26B43"/>
          </p15:clr>
        </p15:guide>
        <p15:guide id="34" pos="1345" userDrawn="1">
          <p15:clr>
            <a:srgbClr val="F26B43"/>
          </p15:clr>
        </p15:guide>
        <p15:guide id="35" pos="1460" userDrawn="1">
          <p15:clr>
            <a:srgbClr val="F26B43"/>
          </p15:clr>
        </p15:guide>
        <p15:guide id="36" pos="1954" userDrawn="1">
          <p15:clr>
            <a:srgbClr val="F26B43"/>
          </p15:clr>
        </p15:guide>
        <p15:guide id="37" pos="2069" userDrawn="1">
          <p15:clr>
            <a:srgbClr val="F26B43"/>
          </p15:clr>
        </p15:guide>
        <p15:guide id="38" pos="2564" userDrawn="1">
          <p15:clr>
            <a:srgbClr val="F26B43"/>
          </p15:clr>
        </p15:guide>
        <p15:guide id="39" pos="2683" userDrawn="1">
          <p15:clr>
            <a:srgbClr val="F26B43"/>
          </p15:clr>
        </p15:guide>
        <p15:guide id="40" pos="3173" userDrawn="1">
          <p15:clr>
            <a:srgbClr val="F26B43"/>
          </p15:clr>
        </p15:guide>
        <p15:guide id="41" pos="3288" userDrawn="1">
          <p15:clr>
            <a:srgbClr val="F26B43"/>
          </p15:clr>
        </p15:guide>
        <p15:guide id="42" pos="3782" userDrawn="1">
          <p15:clr>
            <a:srgbClr val="F26B43"/>
          </p15:clr>
        </p15:guide>
        <p15:guide id="43" pos="3897" userDrawn="1">
          <p15:clr>
            <a:srgbClr val="F26B43"/>
          </p15:clr>
        </p15:guide>
        <p15:guide id="44" pos="4392" userDrawn="1">
          <p15:clr>
            <a:srgbClr val="F26B43"/>
          </p15:clr>
        </p15:guide>
        <p15:guide id="45" pos="4506" userDrawn="1">
          <p15:clr>
            <a:srgbClr val="F26B43"/>
          </p15:clr>
        </p15:guide>
        <p15:guide id="46" pos="5001" userDrawn="1">
          <p15:clr>
            <a:srgbClr val="F26B43"/>
          </p15:clr>
        </p15:guide>
        <p15:guide id="47" pos="5115" userDrawn="1">
          <p15:clr>
            <a:srgbClr val="F26B43"/>
          </p15:clr>
        </p15:guide>
        <p15:guide id="48" pos="5610" userDrawn="1">
          <p15:clr>
            <a:srgbClr val="F26B43"/>
          </p15:clr>
        </p15:guide>
        <p15:guide id="49" pos="5725" userDrawn="1">
          <p15:clr>
            <a:srgbClr val="F26B43"/>
          </p15:clr>
        </p15:guide>
        <p15:guide id="50" pos="6220" userDrawn="1">
          <p15:clr>
            <a:srgbClr val="F26B43"/>
          </p15:clr>
        </p15:guide>
        <p15:guide id="51" pos="6334" userDrawn="1">
          <p15:clr>
            <a:srgbClr val="F26B43"/>
          </p15:clr>
        </p15:guide>
        <p15:guide id="52" pos="6829" userDrawn="1">
          <p15:clr>
            <a:srgbClr val="F26B43"/>
          </p15:clr>
        </p15:guide>
        <p15:guide id="53" pos="6943" userDrawn="1">
          <p15:clr>
            <a:srgbClr val="F26B43"/>
          </p15:clr>
        </p15:guide>
        <p15:guide id="54" pos="7438" userDrawn="1">
          <p15:clr>
            <a:srgbClr val="F26B43"/>
          </p15:clr>
        </p15:guide>
        <p15:guide id="55" pos="3840" userDrawn="1">
          <p15:clr>
            <a:srgbClr val="9FCC3B"/>
          </p15:clr>
        </p15:guide>
        <p15:guide id="56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  <p:sldLayoutId id="2147483945" r:id="rId33"/>
    <p:sldLayoutId id="2147483946" r:id="rId3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99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3972" r:id="rId25"/>
    <p:sldLayoutId id="2147483973" r:id="rId26"/>
    <p:sldLayoutId id="2147483974" r:id="rId27"/>
    <p:sldLayoutId id="2147483975" r:id="rId28"/>
    <p:sldLayoutId id="2147483976" r:id="rId29"/>
    <p:sldLayoutId id="2147483977" r:id="rId30"/>
    <p:sldLayoutId id="2147483978" r:id="rId31"/>
    <p:sldLayoutId id="2147483979" r:id="rId32"/>
    <p:sldLayoutId id="2147483980" r:id="rId33"/>
    <p:sldLayoutId id="2147483981" r:id="rId34"/>
    <p:sldLayoutId id="2147483982" r:id="rId35"/>
    <p:sldLayoutId id="2147483983" r:id="rId36"/>
    <p:sldLayoutId id="2147483984" r:id="rId37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22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10" r:id="rId25"/>
    <p:sldLayoutId id="2147484011" r:id="rId26"/>
    <p:sldLayoutId id="2147484012" r:id="rId27"/>
    <p:sldLayoutId id="2147484013" r:id="rId28"/>
    <p:sldLayoutId id="2147484014" r:id="rId29"/>
    <p:sldLayoutId id="2147484015" r:id="rId30"/>
    <p:sldLayoutId id="2147484016" r:id="rId31"/>
    <p:sldLayoutId id="2147484017" r:id="rId32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9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F9645-10D3-4636-8E7B-FE1FF2991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latin typeface="+mn-lt"/>
              </a:rPr>
              <a:t>CI Pipelines</a:t>
            </a:r>
            <a:endParaRPr lang="en-GB" sz="1600" dirty="0">
              <a:latin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A5584-4E87-3BE1-FDB8-35DAA205F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Module 5 – </a:t>
            </a:r>
            <a:r>
              <a:rPr lang="en-GB"/>
              <a:t>Continuous Integration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5366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FCA86D-2A7E-C6F1-A3C8-6804660CB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09397-6BF1-FAFE-F68E-EED9DDDFC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a CI Pipeline?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D2352F-FB17-BB1E-93FA-5BAFDB504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600" dirty="0"/>
              <a:t>We want to focus on automation, so the process between development and delivery needs to be automated as much as possible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dirty="0"/>
              <a:t>To do this, we use a Continuous Integration (CI) pipeline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/>
              <a:t>A CI pipeline is a set of tools connected to automate steps within the software delivery process. This can include: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dirty="0"/>
              <a:t>Triggering code builds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dirty="0"/>
              <a:t>Automating software testing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dirty="0"/>
              <a:t>Deployment of software</a:t>
            </a:r>
          </a:p>
        </p:txBody>
      </p:sp>
    </p:spTree>
    <p:extLst>
      <p:ext uri="{BB962C8B-B14F-4D97-AF65-F5344CB8AC3E}">
        <p14:creationId xmlns:p14="http://schemas.microsoft.com/office/powerpoint/2010/main" val="1413545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825CA-11D9-2BBC-D472-5D7E50AAE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F35D4-2D61-3F61-2557-BF14174206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Pipeline Example - Amazon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88B76-4873-3288-2976-0166E0EF75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Prior to creating and utilising AWS, Amazon ran a lot of their infrastructure in-house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did not allow for flexibility around seasonal demand, which resulted in capacity waste</a:t>
            </a:r>
          </a:p>
          <a:p>
            <a:endParaRPr lang="en-GB" dirty="0"/>
          </a:p>
          <a:p>
            <a:r>
              <a:rPr lang="en-GB" dirty="0"/>
              <a:t>Eventually, they moved their retail site to AWS, which allowed for easy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in turn allowed for a much faster continuous deployment process</a:t>
            </a:r>
          </a:p>
          <a:p>
            <a:endParaRPr lang="en-GB" dirty="0"/>
          </a:p>
          <a:p>
            <a:r>
              <a:rPr lang="en-GB" dirty="0"/>
              <a:t>Amazon are now deploying code on average every 11.7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could only be done with a sophisticated and well-designed CI pipeline!</a:t>
            </a:r>
          </a:p>
          <a:p>
            <a:endParaRPr lang="en-GB" dirty="0"/>
          </a:p>
        </p:txBody>
      </p:sp>
      <p:pic>
        <p:nvPicPr>
          <p:cNvPr id="5" name="Picture 2" descr="Image result for aws">
            <a:extLst>
              <a:ext uri="{FF2B5EF4-FFF2-40B4-BE49-F238E27FC236}">
                <a16:creationId xmlns:a16="http://schemas.microsoft.com/office/drawing/2014/main" id="{7D309815-3011-1250-D714-897361DB3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55" y="2758395"/>
            <a:ext cx="2386234" cy="134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43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28A99B-48D8-9ED0-16C9-57C315D656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29" y="402845"/>
            <a:ext cx="5819405" cy="1962150"/>
          </a:xfrm>
        </p:spPr>
        <p:txBody>
          <a:bodyPr/>
          <a:lstStyle/>
          <a:p>
            <a:r>
              <a:rPr lang="en-GB" dirty="0"/>
              <a:t>Pipeline Example - Netflix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958C4-8C62-64FC-4187-D1573B5E6FF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5034" y="1319135"/>
            <a:ext cx="5621337" cy="5159454"/>
          </a:xfrm>
        </p:spPr>
        <p:txBody>
          <a:bodyPr/>
          <a:lstStyle/>
          <a:p>
            <a:r>
              <a:rPr lang="en-GB" dirty="0"/>
              <a:t>As one of the biggest streaming services in the world, Netflix need a solid cloud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Specifically, being able to deal with spikes of requests to ensure the app ran smoothly</a:t>
            </a:r>
          </a:p>
          <a:p>
            <a:endParaRPr lang="en-GB" b="0" dirty="0"/>
          </a:p>
          <a:p>
            <a:r>
              <a:rPr lang="en-GB" dirty="0"/>
              <a:t>They created the Simian Army – a set of cloud testing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Allows engineers to test the stability of the AWS tools that Netflix uses to run its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latin typeface="Montserrat"/>
              </a:rPr>
              <a:t>When frailties are spotted, they are investigated, fixed and deployed – again, with the use of CI! </a:t>
            </a:r>
            <a:endParaRPr lang="en-GB" b="0" dirty="0"/>
          </a:p>
          <a:p>
            <a:endParaRPr lang="en-GB" dirty="0"/>
          </a:p>
        </p:txBody>
      </p:sp>
      <p:pic>
        <p:nvPicPr>
          <p:cNvPr id="4" name="Picture 2" descr="Image result for simian army">
            <a:extLst>
              <a:ext uri="{FF2B5EF4-FFF2-40B4-BE49-F238E27FC236}">
                <a16:creationId xmlns:a16="http://schemas.microsoft.com/office/drawing/2014/main" id="{1E11569E-B0A9-D49B-6775-ABB0B59C2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29" y="1319135"/>
            <a:ext cx="3881578" cy="168873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317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74D455-F532-4FED-9D91-D032DDB6B2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The CI Pipeline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6FCDCB-3CF3-44BB-ADB5-192F4DCF751F}"/>
              </a:ext>
            </a:extLst>
          </p:cNvPr>
          <p:cNvSpPr/>
          <p:nvPr/>
        </p:nvSpPr>
        <p:spPr>
          <a:xfrm>
            <a:off x="997581" y="5083899"/>
            <a:ext cx="11405379" cy="17983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252CC4-C344-4A07-802F-302CF1E2C30F}"/>
              </a:ext>
            </a:extLst>
          </p:cNvPr>
          <p:cNvSpPr/>
          <p:nvPr/>
        </p:nvSpPr>
        <p:spPr>
          <a:xfrm>
            <a:off x="994314" y="1716368"/>
            <a:ext cx="11405379" cy="3368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1CA147-63EC-4D47-90A2-A9C5865D62C6}"/>
              </a:ext>
            </a:extLst>
          </p:cNvPr>
          <p:cNvSpPr/>
          <p:nvPr/>
        </p:nvSpPr>
        <p:spPr>
          <a:xfrm>
            <a:off x="997581" y="-62469"/>
            <a:ext cx="11405379" cy="1807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82083F0-62E8-4572-A566-F1980721A054}"/>
              </a:ext>
            </a:extLst>
          </p:cNvPr>
          <p:cNvCxnSpPr>
            <a:cxnSpLocks/>
          </p:cNvCxnSpPr>
          <p:nvPr/>
        </p:nvCxnSpPr>
        <p:spPr>
          <a:xfrm>
            <a:off x="750962" y="1735887"/>
            <a:ext cx="11651999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08609D-B3CC-4C99-9020-3116DDA0F90A}"/>
              </a:ext>
            </a:extLst>
          </p:cNvPr>
          <p:cNvCxnSpPr>
            <a:cxnSpLocks/>
          </p:cNvCxnSpPr>
          <p:nvPr/>
        </p:nvCxnSpPr>
        <p:spPr>
          <a:xfrm>
            <a:off x="764473" y="5113647"/>
            <a:ext cx="11651999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19D5617A-47F1-49A4-A2D1-9ABFE612A8B7}"/>
              </a:ext>
            </a:extLst>
          </p:cNvPr>
          <p:cNvSpPr/>
          <p:nvPr/>
        </p:nvSpPr>
        <p:spPr>
          <a:xfrm>
            <a:off x="2527381" y="401481"/>
            <a:ext cx="1581150" cy="938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Source Code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32466F-3D95-4DC9-9C2F-1104E82B536B}"/>
              </a:ext>
            </a:extLst>
          </p:cNvPr>
          <p:cNvSpPr/>
          <p:nvPr/>
        </p:nvSpPr>
        <p:spPr>
          <a:xfrm>
            <a:off x="5885652" y="401483"/>
            <a:ext cx="2419349" cy="938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Version Control System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483E52-5210-4BEA-97F4-1E54AE57FD36}"/>
              </a:ext>
            </a:extLst>
          </p:cNvPr>
          <p:cNvSpPr/>
          <p:nvPr/>
        </p:nvSpPr>
        <p:spPr>
          <a:xfrm>
            <a:off x="6142826" y="2590163"/>
            <a:ext cx="1905000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CI Server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601366-4AE2-47AA-B452-073A08323EC6}"/>
              </a:ext>
            </a:extLst>
          </p:cNvPr>
          <p:cNvSpPr/>
          <p:nvPr/>
        </p:nvSpPr>
        <p:spPr>
          <a:xfrm>
            <a:off x="9925879" y="2527767"/>
            <a:ext cx="1905000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Build Tool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1847CE-9617-400C-B32B-C21DE77434B4}"/>
              </a:ext>
            </a:extLst>
          </p:cNvPr>
          <p:cNvSpPr/>
          <p:nvPr/>
        </p:nvSpPr>
        <p:spPr>
          <a:xfrm>
            <a:off x="9872862" y="4051957"/>
            <a:ext cx="1905000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Automated Testing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BF0DEE-AB29-47DB-94A7-7F4BA7B02751}"/>
              </a:ext>
            </a:extLst>
          </p:cNvPr>
          <p:cNvSpPr/>
          <p:nvPr/>
        </p:nvSpPr>
        <p:spPr>
          <a:xfrm>
            <a:off x="10200489" y="557072"/>
            <a:ext cx="1738242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Project Tracking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6CC09DB-B791-4B8B-BE87-EBFD3269E16C}"/>
              </a:ext>
            </a:extLst>
          </p:cNvPr>
          <p:cNvSpPr/>
          <p:nvPr/>
        </p:nvSpPr>
        <p:spPr>
          <a:xfrm>
            <a:off x="3695168" y="4222718"/>
            <a:ext cx="2419349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Artefact Repository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9A107C7-749C-47A7-A7BC-E0546E593E17}"/>
              </a:ext>
            </a:extLst>
          </p:cNvPr>
          <p:cNvSpPr/>
          <p:nvPr/>
        </p:nvSpPr>
        <p:spPr>
          <a:xfrm>
            <a:off x="1799265" y="5523953"/>
            <a:ext cx="2419349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Testing Environment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20DD11A-A428-4693-A5AC-50900C675289}"/>
              </a:ext>
            </a:extLst>
          </p:cNvPr>
          <p:cNvSpPr/>
          <p:nvPr/>
        </p:nvSpPr>
        <p:spPr>
          <a:xfrm>
            <a:off x="6190382" y="5523953"/>
            <a:ext cx="1678679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Staging Environment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1B30A1C-45BB-431C-BEB1-0C2408590A41}"/>
              </a:ext>
            </a:extLst>
          </p:cNvPr>
          <p:cNvSpPr/>
          <p:nvPr/>
        </p:nvSpPr>
        <p:spPr>
          <a:xfrm>
            <a:off x="9467302" y="5219180"/>
            <a:ext cx="2690860" cy="12277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Live Environment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D5CC0A-80E6-436D-B536-C863B5A1C7BC}"/>
              </a:ext>
            </a:extLst>
          </p:cNvPr>
          <p:cNvSpPr/>
          <p:nvPr/>
        </p:nvSpPr>
        <p:spPr>
          <a:xfrm rot="16200000">
            <a:off x="768401" y="556394"/>
            <a:ext cx="1266825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Developers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D11EB4F-9114-4B32-A819-6F7523DF45C0}"/>
              </a:ext>
            </a:extLst>
          </p:cNvPr>
          <p:cNvSpPr/>
          <p:nvPr/>
        </p:nvSpPr>
        <p:spPr>
          <a:xfrm rot="16200000">
            <a:off x="770941" y="3110442"/>
            <a:ext cx="1266825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DevOps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853B65-CFF2-4EF0-8F72-7910BE372FE3}"/>
              </a:ext>
            </a:extLst>
          </p:cNvPr>
          <p:cNvSpPr/>
          <p:nvPr/>
        </p:nvSpPr>
        <p:spPr>
          <a:xfrm rot="16200000">
            <a:off x="787941" y="5641567"/>
            <a:ext cx="122774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Testers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A4A7A51-A575-4BB2-923B-A29E4C12DE1D}"/>
              </a:ext>
            </a:extLst>
          </p:cNvPr>
          <p:cNvCxnSpPr/>
          <p:nvPr/>
        </p:nvCxnSpPr>
        <p:spPr>
          <a:xfrm>
            <a:off x="4108531" y="1168506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F45BB27-E0B5-4AF1-8875-B5F094A82CE6}"/>
              </a:ext>
            </a:extLst>
          </p:cNvPr>
          <p:cNvCxnSpPr>
            <a:cxnSpLocks/>
          </p:cNvCxnSpPr>
          <p:nvPr/>
        </p:nvCxnSpPr>
        <p:spPr>
          <a:xfrm flipH="1">
            <a:off x="4108531" y="778852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76DA3A18-2AB7-4F42-80F5-F9B07BC38A0F}"/>
              </a:ext>
            </a:extLst>
          </p:cNvPr>
          <p:cNvSpPr/>
          <p:nvPr/>
        </p:nvSpPr>
        <p:spPr>
          <a:xfrm>
            <a:off x="4181193" y="1173394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Push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5D192D-D7B9-44AB-903C-C0545AD1D073}"/>
              </a:ext>
            </a:extLst>
          </p:cNvPr>
          <p:cNvSpPr/>
          <p:nvPr/>
        </p:nvSpPr>
        <p:spPr>
          <a:xfrm>
            <a:off x="4181193" y="391680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Pull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D7B3A82-1EE5-47DD-8C46-538B0BE57EF7}"/>
              </a:ext>
            </a:extLst>
          </p:cNvPr>
          <p:cNvCxnSpPr/>
          <p:nvPr/>
        </p:nvCxnSpPr>
        <p:spPr>
          <a:xfrm>
            <a:off x="8305001" y="1089895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436A01-0FBF-46A8-B99C-DD02A51E7ED0}"/>
              </a:ext>
            </a:extLst>
          </p:cNvPr>
          <p:cNvCxnSpPr>
            <a:cxnSpLocks/>
          </p:cNvCxnSpPr>
          <p:nvPr/>
        </p:nvCxnSpPr>
        <p:spPr>
          <a:xfrm flipH="1">
            <a:off x="8305001" y="700241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EB5E16E-69EA-4634-B4D1-8D5279A8F1EA}"/>
              </a:ext>
            </a:extLst>
          </p:cNvPr>
          <p:cNvSpPr/>
          <p:nvPr/>
        </p:nvSpPr>
        <p:spPr>
          <a:xfrm>
            <a:off x="8500972" y="1153279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Update Work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595BF5-1876-4ADC-8542-EBB462AAB864}"/>
              </a:ext>
            </a:extLst>
          </p:cNvPr>
          <p:cNvSpPr/>
          <p:nvPr/>
        </p:nvSpPr>
        <p:spPr>
          <a:xfrm>
            <a:off x="8500972" y="295606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Get Work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01ED511-CB6F-4C3D-BC69-76DA24F3F49F}"/>
              </a:ext>
            </a:extLst>
          </p:cNvPr>
          <p:cNvCxnSpPr>
            <a:cxnSpLocks/>
          </p:cNvCxnSpPr>
          <p:nvPr/>
        </p:nvCxnSpPr>
        <p:spPr>
          <a:xfrm>
            <a:off x="6700270" y="1339956"/>
            <a:ext cx="12109" cy="1245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DA0E452-AD88-42EB-8544-3203AB22C2FA}"/>
              </a:ext>
            </a:extLst>
          </p:cNvPr>
          <p:cNvSpPr/>
          <p:nvPr/>
        </p:nvSpPr>
        <p:spPr>
          <a:xfrm>
            <a:off x="5321415" y="2047562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Pull Code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F5FDD67-F206-49ED-BC7A-488B127F332F}"/>
              </a:ext>
            </a:extLst>
          </p:cNvPr>
          <p:cNvCxnSpPr>
            <a:cxnSpLocks/>
          </p:cNvCxnSpPr>
          <p:nvPr/>
        </p:nvCxnSpPr>
        <p:spPr>
          <a:xfrm flipV="1">
            <a:off x="7476164" y="1339956"/>
            <a:ext cx="12109" cy="1245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953A303-386C-4AC9-A6F0-01DB88F841D4}"/>
              </a:ext>
            </a:extLst>
          </p:cNvPr>
          <p:cNvSpPr/>
          <p:nvPr/>
        </p:nvSpPr>
        <p:spPr>
          <a:xfrm>
            <a:off x="7400057" y="2066359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Poll Code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2723980-5F9C-486E-A194-3D369DA84F1F}"/>
              </a:ext>
            </a:extLst>
          </p:cNvPr>
          <p:cNvCxnSpPr/>
          <p:nvPr/>
        </p:nvCxnSpPr>
        <p:spPr>
          <a:xfrm>
            <a:off x="8040077" y="2770007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0400058-8C25-46BE-BBE9-4B31D30571F9}"/>
              </a:ext>
            </a:extLst>
          </p:cNvPr>
          <p:cNvSpPr/>
          <p:nvPr/>
        </p:nvSpPr>
        <p:spPr>
          <a:xfrm>
            <a:off x="8204734" y="2447814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Send Code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DD2794D-6A82-47AF-9F2F-BB89EA83DD37}"/>
              </a:ext>
            </a:extLst>
          </p:cNvPr>
          <p:cNvCxnSpPr>
            <a:cxnSpLocks/>
          </p:cNvCxnSpPr>
          <p:nvPr/>
        </p:nvCxnSpPr>
        <p:spPr>
          <a:xfrm>
            <a:off x="10434070" y="3213926"/>
            <a:ext cx="0" cy="8464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B6A923-411A-49B1-A69F-50813792E2AC}"/>
              </a:ext>
            </a:extLst>
          </p:cNvPr>
          <p:cNvSpPr/>
          <p:nvPr/>
        </p:nvSpPr>
        <p:spPr>
          <a:xfrm>
            <a:off x="9010119" y="3437184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Run Tests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3E58295-D3E4-4720-AC2B-D7035781CB3F}"/>
              </a:ext>
            </a:extLst>
          </p:cNvPr>
          <p:cNvCxnSpPr>
            <a:cxnSpLocks/>
          </p:cNvCxnSpPr>
          <p:nvPr/>
        </p:nvCxnSpPr>
        <p:spPr>
          <a:xfrm flipV="1">
            <a:off x="11164586" y="3207077"/>
            <a:ext cx="0" cy="844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71FF2BC-090E-42B8-9031-524E64D729FB}"/>
              </a:ext>
            </a:extLst>
          </p:cNvPr>
          <p:cNvSpPr/>
          <p:nvPr/>
        </p:nvSpPr>
        <p:spPr>
          <a:xfrm>
            <a:off x="11076277" y="3437184"/>
            <a:ext cx="1014240" cy="343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Test Results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2A16483-D370-405A-BE8E-44DE933AB3DF}"/>
              </a:ext>
            </a:extLst>
          </p:cNvPr>
          <p:cNvCxnSpPr>
            <a:cxnSpLocks/>
          </p:cNvCxnSpPr>
          <p:nvPr/>
        </p:nvCxnSpPr>
        <p:spPr>
          <a:xfrm flipH="1">
            <a:off x="8029138" y="3062441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7C62B9E3-9DFB-4675-ACC8-ED19F4D4A858}"/>
              </a:ext>
            </a:extLst>
          </p:cNvPr>
          <p:cNvSpPr/>
          <p:nvPr/>
        </p:nvSpPr>
        <p:spPr>
          <a:xfrm>
            <a:off x="8184248" y="3092201"/>
            <a:ext cx="1601636" cy="37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Build Results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015D94F-B427-47FA-AC9F-D4ED66320B8B}"/>
              </a:ext>
            </a:extLst>
          </p:cNvPr>
          <p:cNvCxnSpPr>
            <a:cxnSpLocks/>
            <a:stCxn id="61" idx="1"/>
            <a:endCxn id="95" idx="3"/>
          </p:cNvCxnSpPr>
          <p:nvPr/>
        </p:nvCxnSpPr>
        <p:spPr>
          <a:xfrm flipH="1" flipV="1">
            <a:off x="4181193" y="2903734"/>
            <a:ext cx="1961633" cy="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6A312EC-A7F4-47B1-991F-8B14118D8B6D}"/>
              </a:ext>
            </a:extLst>
          </p:cNvPr>
          <p:cNvSpPr/>
          <p:nvPr/>
        </p:nvSpPr>
        <p:spPr>
          <a:xfrm>
            <a:off x="4398852" y="2978261"/>
            <a:ext cx="1601636" cy="37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Build Report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EBD6A8F-17E7-4AA9-BEFB-F02F3ED3DE38}"/>
              </a:ext>
            </a:extLst>
          </p:cNvPr>
          <p:cNvCxnSpPr>
            <a:cxnSpLocks/>
          </p:cNvCxnSpPr>
          <p:nvPr/>
        </p:nvCxnSpPr>
        <p:spPr>
          <a:xfrm flipH="1" flipV="1">
            <a:off x="1676688" y="1153279"/>
            <a:ext cx="1424826" cy="147474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4903A500-D65B-4121-8D6C-6B4E4515173A}"/>
              </a:ext>
            </a:extLst>
          </p:cNvPr>
          <p:cNvSpPr/>
          <p:nvPr/>
        </p:nvSpPr>
        <p:spPr>
          <a:xfrm>
            <a:off x="2461249" y="2589409"/>
            <a:ext cx="1719944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Email Server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AE07BAA-5C55-4525-ADB8-60BD271E7748}"/>
              </a:ext>
            </a:extLst>
          </p:cNvPr>
          <p:cNvSpPr/>
          <p:nvPr/>
        </p:nvSpPr>
        <p:spPr>
          <a:xfrm>
            <a:off x="2587496" y="1930388"/>
            <a:ext cx="1811356" cy="451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Email the Devs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35F5ABF2-A5D5-4D22-AE27-437C0CF4CF4B}"/>
              </a:ext>
            </a:extLst>
          </p:cNvPr>
          <p:cNvCxnSpPr>
            <a:stCxn id="61" idx="2"/>
            <a:endCxn id="65" idx="0"/>
          </p:cNvCxnSpPr>
          <p:nvPr/>
        </p:nvCxnSpPr>
        <p:spPr>
          <a:xfrm rot="5400000">
            <a:off x="5498133" y="2625524"/>
            <a:ext cx="1003905" cy="219048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B3A333C3-5BB3-4B5A-86DD-AABFD8B095C0}"/>
              </a:ext>
            </a:extLst>
          </p:cNvPr>
          <p:cNvSpPr/>
          <p:nvPr/>
        </p:nvSpPr>
        <p:spPr>
          <a:xfrm>
            <a:off x="5309596" y="3777706"/>
            <a:ext cx="1601636" cy="37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Send artefact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6022D7C-2F2F-4800-BD4A-7EC4A0BEA3CB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 flipH="1">
            <a:off x="3008940" y="4851368"/>
            <a:ext cx="1895903" cy="6725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28D7E511-1AE9-4AAD-AEF6-0BD4B8A48CCD}"/>
              </a:ext>
            </a:extLst>
          </p:cNvPr>
          <p:cNvSpPr/>
          <p:nvPr/>
        </p:nvSpPr>
        <p:spPr>
          <a:xfrm>
            <a:off x="3760911" y="5169135"/>
            <a:ext cx="1601636" cy="37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Test artefact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C948D50-CC28-4176-96A5-3D97A7B11AE0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4218614" y="5838278"/>
            <a:ext cx="19717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65726A2-42C9-4CB6-9EF4-CD2333BC1EB3}"/>
              </a:ext>
            </a:extLst>
          </p:cNvPr>
          <p:cNvSpPr/>
          <p:nvPr/>
        </p:nvSpPr>
        <p:spPr>
          <a:xfrm>
            <a:off x="4159812" y="5999153"/>
            <a:ext cx="2089373" cy="49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Environment Testing Done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163FBD6-95EC-4AC2-89F5-F138E7AC9F6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7869061" y="5833052"/>
            <a:ext cx="1598241" cy="52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FAA79B-EACE-4C68-8442-E98D85F804F5}"/>
              </a:ext>
            </a:extLst>
          </p:cNvPr>
          <p:cNvSpPr/>
          <p:nvPr/>
        </p:nvSpPr>
        <p:spPr>
          <a:xfrm>
            <a:off x="7905674" y="6032821"/>
            <a:ext cx="1445074" cy="49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Staging Passed</a:t>
            </a:r>
          </a:p>
        </p:txBody>
      </p:sp>
    </p:spTree>
    <p:extLst>
      <p:ext uri="{BB962C8B-B14F-4D97-AF65-F5344CB8AC3E}">
        <p14:creationId xmlns:p14="http://schemas.microsoft.com/office/powerpoint/2010/main" val="196382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4" grpId="0" animBg="1"/>
      <p:bldP spid="75" grpId="0" animBg="1"/>
      <p:bldP spid="78" grpId="0" animBg="1"/>
      <p:bldP spid="79" grpId="0" animBg="1"/>
      <p:bldP spid="81" grpId="0" animBg="1"/>
      <p:bldP spid="83" grpId="0" animBg="1"/>
      <p:bldP spid="85" grpId="0" animBg="1"/>
      <p:bldP spid="87" grpId="0" animBg="1"/>
      <p:bldP spid="89" grpId="0" animBg="1"/>
      <p:bldP spid="91" grpId="0" animBg="1"/>
      <p:bldP spid="93" grpId="0" animBg="1"/>
      <p:bldP spid="95" grpId="0" animBg="1"/>
      <p:bldP spid="96" grpId="0" animBg="1"/>
      <p:bldP spid="98" grpId="0" animBg="1"/>
      <p:bldP spid="100" grpId="0" animBg="1"/>
      <p:bldP spid="102" grpId="0" animBg="1"/>
      <p:bldP spid="10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C8F57D-824C-2435-6F5A-E8037C0EC9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Exercise 2 – </a:t>
            </a:r>
            <a:br>
              <a:rPr lang="en-GB" dirty="0"/>
            </a:br>
            <a:r>
              <a:rPr lang="en-GB" dirty="0"/>
              <a:t>Designing a pipeline (45 mins)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30E06-CAE3-6734-074F-6CA29F3665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In groups, try to design a sample CI pipeline based on the diagram shown in the slide deck. </a:t>
            </a:r>
          </a:p>
          <a:p>
            <a:endParaRPr lang="en-GB" dirty="0"/>
          </a:p>
          <a:p>
            <a:r>
              <a:rPr lang="en-GB" dirty="0"/>
              <a:t>Whilst choosing these tools, ensure you note down answers to the below 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Why have you chosen the product?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Does using this product </a:t>
            </a:r>
            <a:r>
              <a:rPr lang="en-GB"/>
              <a:t>cost anything?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What are the alternatives to using this product?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1A469E-E637-07F4-F189-EA04C786E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115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8F2986-6F3B-DB3C-C852-A939D6ED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details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411535-9A68-30B3-0943-0F4FAC97AC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18D22-18B3-693E-F5A6-F34D7DEBFE9D}"/>
              </a:ext>
            </a:extLst>
          </p:cNvPr>
          <p:cNvSpPr txBox="1"/>
          <p:nvPr/>
        </p:nvSpPr>
        <p:spPr>
          <a:xfrm>
            <a:off x="383365" y="1246952"/>
            <a:ext cx="5979017" cy="246221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Your team is developing a small web application with:</a:t>
            </a:r>
            <a:b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</a:br>
            <a:endParaRPr lang="en-GB" sz="1400" dirty="0">
              <a:effectLst/>
              <a:latin typeface="Calibri" panose="020F0502020204030204" pitchFamily="34" charset="0"/>
              <a:ea typeface="Droid Sans Fallback"/>
            </a:endParaRP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A frontend (React or HTML/JS)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A backend API (Java, C#, or Python)</a:t>
            </a:r>
          </a:p>
          <a:p>
            <a:pPr marL="342900" lvl="0" indent="-342900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A shared Git repository on GitHub</a:t>
            </a:r>
            <a:b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</a:br>
            <a:endParaRPr lang="en-GB" sz="1400" dirty="0">
              <a:effectLst/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You need to design a </a:t>
            </a:r>
            <a:r>
              <a:rPr lang="en-GB" sz="1400" b="1" dirty="0">
                <a:effectLst/>
                <a:latin typeface="Calibri" panose="020F0502020204030204" pitchFamily="34" charset="0"/>
                <a:ea typeface="Droid Sans Fallback"/>
              </a:rPr>
              <a:t>Continuous Integration (CI)</a:t>
            </a: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 pipeline that automatically: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Builds and tests the backend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Runs linting on the frontend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Stores build artefacts for future deployment</a:t>
            </a:r>
          </a:p>
          <a:p>
            <a:pPr>
              <a:buNone/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56D7F-72D0-E411-9C40-66B9848AE034}"/>
              </a:ext>
            </a:extLst>
          </p:cNvPr>
          <p:cNvSpPr txBox="1"/>
          <p:nvPr/>
        </p:nvSpPr>
        <p:spPr>
          <a:xfrm>
            <a:off x="4628504" y="3468637"/>
            <a:ext cx="7191778" cy="267765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effectLst/>
                <a:latin typeface="Calibri" panose="020F0502020204030204" pitchFamily="34" charset="0"/>
                <a:ea typeface="Droid Sans Fallback"/>
              </a:rPr>
              <a:t>Your task</a:t>
            </a:r>
            <a:endParaRPr lang="en-GB" sz="1400" dirty="0">
              <a:effectLst/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Using the diagram from the slide deck as a reference:</a:t>
            </a: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GB" sz="1400" b="1" dirty="0">
                <a:effectLst/>
                <a:latin typeface="Calibri" panose="020F0502020204030204" pitchFamily="34" charset="0"/>
                <a:ea typeface="Droid Sans Fallback"/>
              </a:rPr>
              <a:t>Sketch or describe</a:t>
            </a: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 a simple CI pipeline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identify </a:t>
            </a:r>
            <a:r>
              <a:rPr lang="en-GB" sz="1400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each stage</a:t>
            </a: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 (like Build → Test → Package).</a:t>
            </a:r>
            <a:br>
              <a:rPr lang="en-GB" sz="14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</a:br>
            <a:endParaRPr lang="en-GB" sz="1400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GB" sz="1400" b="1" dirty="0">
                <a:effectLst/>
                <a:latin typeface="Calibri" panose="020F0502020204030204" pitchFamily="34" charset="0"/>
                <a:ea typeface="Droid Sans Fallback"/>
              </a:rPr>
              <a:t>Choose one tool</a:t>
            </a: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 for each stage (e.g., GitHub Actions, Jenkins, Azure Pipelines, Travis CI).</a:t>
            </a:r>
            <a:b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</a:br>
            <a:endParaRPr lang="en-GB" sz="1400" dirty="0">
              <a:effectLst/>
              <a:latin typeface="Calibri" panose="020F0502020204030204" pitchFamily="34" charset="0"/>
              <a:ea typeface="Droid Sans Fallback"/>
            </a:endParaRPr>
          </a:p>
          <a:p>
            <a:pPr marL="342900" lvl="0" indent="-342900">
              <a:buFont typeface="+mj-lt"/>
              <a:buAutoNum type="arabicPeriod"/>
              <a:tabLst>
                <a:tab pos="457200" algn="l"/>
              </a:tabLst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For each tool, answer: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400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Why did you choose it?</a:t>
            </a: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 (ease of use, cost, integration, etc.)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400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Does it cost anything?</a:t>
            </a:r>
            <a:endParaRPr lang="en-GB" sz="1400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GB" sz="1400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What’s a realistic alternative?</a:t>
            </a:r>
            <a:endParaRPr lang="en-GB" sz="1400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GB" sz="1400" dirty="0">
                <a:effectLst/>
                <a:latin typeface="Calibri" panose="020F0502020204030204" pitchFamily="34" charset="0"/>
                <a:ea typeface="Droid Sans Fallback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523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4562-917D-E7E2-C7C8-097F25E77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37379731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NoKrana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oKrana" id="{6445C680-CEE2-46E4-B67B-52F27D5E4F2B}" vid="{340589B6-7E52-41CF-9204-94B2862D1A69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ECE2E70AB8B46B2C449C81E540480" ma:contentTypeVersion="16" ma:contentTypeDescription="Create a new document." ma:contentTypeScope="" ma:versionID="1df647ff451cce96fec958af0153ffba">
  <xsd:schema xmlns:xsd="http://www.w3.org/2001/XMLSchema" xmlns:xs="http://www.w3.org/2001/XMLSchema" xmlns:p="http://schemas.microsoft.com/office/2006/metadata/properties" xmlns:ns2="04dd4f8b-4e55-4b0f-90ae-c416a13e2e63" xmlns:ns3="51b58b7f-359e-418a-8fc0-c5d77d026bdc" targetNamespace="http://schemas.microsoft.com/office/2006/metadata/properties" ma:root="true" ma:fieldsID="5089fbabc7396ddc8a0ca74cb50b0683" ns2:_="" ns3:_="">
    <xsd:import namespace="04dd4f8b-4e55-4b0f-90ae-c416a13e2e63"/>
    <xsd:import namespace="51b58b7f-359e-418a-8fc0-c5d77d026b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d4f8b-4e55-4b0f-90ae-c416a13e2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b58b7f-359e-418a-8fc0-c5d77d026bd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d02b767-6ee7-4f18-ac1f-362d437aa0cf}" ma:internalName="TaxCatchAll" ma:showField="CatchAllData" ma:web="51b58b7f-359e-418a-8fc0-c5d77d026b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dd4f8b-4e55-4b0f-90ae-c416a13e2e63">
      <Terms xmlns="http://schemas.microsoft.com/office/infopath/2007/PartnerControls"/>
    </lcf76f155ced4ddcb4097134ff3c332f>
    <TaxCatchAll xmlns="51b58b7f-359e-418a-8fc0-c5d77d026bd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9306B0-0638-430B-ADA3-001EF244C7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d4f8b-4e55-4b0f-90ae-c416a13e2e63"/>
    <ds:schemaRef ds:uri="51b58b7f-359e-418a-8fc0-c5d77d026b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4D4FC7-AE11-4810-9647-08C9661A84A0}">
  <ds:schemaRefs>
    <ds:schemaRef ds:uri="http://schemas.microsoft.com/office/2006/metadata/properties"/>
    <ds:schemaRef ds:uri="http://schemas.microsoft.com/office/infopath/2007/PartnerControls"/>
    <ds:schemaRef ds:uri="04dd4f8b-4e55-4b0f-90ae-c416a13e2e63"/>
    <ds:schemaRef ds:uri="51b58b7f-359e-418a-8fc0-c5d77d026bdc"/>
  </ds:schemaRefs>
</ds:datastoreItem>
</file>

<file path=customXml/itemProps3.xml><?xml version="1.0" encoding="utf-8"?>
<ds:datastoreItem xmlns:ds="http://schemas.openxmlformats.org/officeDocument/2006/customXml" ds:itemID="{2858F908-2344-4DC9-B5C8-103A4969DC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571</Words>
  <Application>Microsoft Office PowerPoint</Application>
  <PresentationFormat>Widescreen</PresentationFormat>
  <Paragraphs>92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Arial</vt:lpstr>
      <vt:lpstr>Calibri</vt:lpstr>
      <vt:lpstr>Courier New</vt:lpstr>
      <vt:lpstr>Krana Fat B</vt:lpstr>
      <vt:lpstr>Montserrat</vt:lpstr>
      <vt:lpstr>Montserrat Black</vt:lpstr>
      <vt:lpstr>Proxima Nova Thin</vt:lpstr>
      <vt:lpstr>Symbol</vt:lpstr>
      <vt:lpstr>Wingdings</vt:lpstr>
      <vt:lpstr>NoKrana</vt:lpstr>
      <vt:lpstr>Master_Red_and_Purple</vt:lpstr>
      <vt:lpstr>Master_Yellow_and_Orange</vt:lpstr>
      <vt:lpstr>Master_Blue</vt:lpstr>
      <vt:lpstr>Master_Neutral</vt:lpstr>
      <vt:lpstr>CI Pipelines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 details</vt:lpstr>
      <vt:lpstr>End of section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with GIT</dc:title>
  <dc:subject/>
  <dc:creator>Victoria Lloyd</dc:creator>
  <cp:keywords/>
  <dc:description/>
  <cp:lastModifiedBy>mike baradaran</cp:lastModifiedBy>
  <cp:revision>195</cp:revision>
  <cp:lastPrinted>2019-07-03T09:46:41Z</cp:lastPrinted>
  <dcterms:created xsi:type="dcterms:W3CDTF">2019-09-05T08:17:12Z</dcterms:created>
  <dcterms:modified xsi:type="dcterms:W3CDTF">2025-11-10T16:08:29Z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0x010100488ECE2E70AB8B46B2C449C81E540480</vt:lpwstr>
  </property>
</Properties>
</file>